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6D969D-BFF4-4A0C-96B8-0C0C6ECEB866}">
  <a:tblStyle styleId="{AE6D969D-BFF4-4A0C-96B8-0C0C6ECEB8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41"/>
    <p:restoredTop sz="94782"/>
  </p:normalViewPr>
  <p:slideViewPr>
    <p:cSldViewPr snapToGrid="0">
      <p:cViewPr varScale="1">
        <p:scale>
          <a:sx n="189" d="100"/>
          <a:sy n="189" d="100"/>
        </p:scale>
        <p:origin x="176" y="93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4">
            <a:alphaModFix amt="78426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ark, blackboard&#10;&#10;Description automatically generated">
            <a:extLst>
              <a:ext uri="{FF2B5EF4-FFF2-40B4-BE49-F238E27FC236}">
                <a16:creationId xmlns:a16="http://schemas.microsoft.com/office/drawing/2014/main" id="{DAC2C74C-E8B1-314F-8CD4-6F3300B0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58020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Capstone Engagement</a:t>
            </a:r>
            <a:endParaRPr sz="31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Exploitation: </a:t>
            </a:r>
            <a:r>
              <a:rPr lang="en-US" sz="1600" b="1" dirty="0">
                <a:solidFill>
                  <a:schemeClr val="bg1"/>
                </a:solidFill>
              </a:rPr>
              <a:t>CWE-94: Improper Control of Generation of Code ('Code Injection')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create a PHP reverse shell payload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Metasploit to implement a listener.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Uploaded the PHP payload into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directory.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Successful upload of PHP reverse shell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Connection to server successful.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Captured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flag.txt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047402B0-834F-A647-83D3-FBC7761E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25" y="1480576"/>
            <a:ext cx="2691356" cy="315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19241" y="794909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br>
              <a:rPr lang="en" b="1" dirty="0"/>
            </a:br>
            <a:br>
              <a:rPr lang="en" b="1" dirty="0"/>
            </a:br>
            <a:br>
              <a:rPr lang="en" b="1" dirty="0"/>
            </a:b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8B19FD0-E58B-7041-B5AF-A141CBC5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22" y="980659"/>
            <a:ext cx="7965196" cy="3808767"/>
          </a:xfrm>
          <a:prstGeom prst="rect">
            <a:avLst/>
          </a:prstGeom>
        </p:spPr>
      </p:pic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4726235" y="415348"/>
            <a:ext cx="4660136" cy="683664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800" dirty="0">
                <a:solidFill>
                  <a:schemeClr val="bg1"/>
                </a:solidFill>
              </a:rPr>
              <a:t>The port scan occur</a:t>
            </a:r>
            <a:r>
              <a:rPr lang="en-US" sz="800" dirty="0">
                <a:solidFill>
                  <a:schemeClr val="bg1"/>
                </a:solidFill>
              </a:rPr>
              <a:t>r</a:t>
            </a:r>
            <a:r>
              <a:rPr lang="en" sz="800" dirty="0">
                <a:solidFill>
                  <a:schemeClr val="bg1"/>
                </a:solidFill>
              </a:rPr>
              <a:t>ed on January 27, 2022 around 6:30 pm</a:t>
            </a:r>
            <a:endParaRPr sz="800" dirty="0">
              <a:solidFill>
                <a:schemeClr val="bg1"/>
              </a:solidFill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800" dirty="0">
                <a:solidFill>
                  <a:schemeClr val="bg1"/>
                </a:solidFill>
              </a:rPr>
              <a:t>120,801 packets were sent out from </a:t>
            </a:r>
            <a:r>
              <a:rPr lang="en-US" sz="800" dirty="0" err="1">
                <a:solidFill>
                  <a:schemeClr val="bg1"/>
                </a:solidFill>
              </a:rPr>
              <a:t>ip</a:t>
            </a:r>
            <a:r>
              <a:rPr lang="en-US" sz="800" dirty="0">
                <a:solidFill>
                  <a:schemeClr val="bg1"/>
                </a:solidFill>
              </a:rPr>
              <a:t> 192.168.1.90</a:t>
            </a:r>
            <a:endParaRPr sz="800" dirty="0">
              <a:solidFill>
                <a:schemeClr val="bg1"/>
              </a:solidFill>
            </a:endParaRP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800" dirty="0">
                <a:solidFill>
                  <a:schemeClr val="bg1"/>
                </a:solidFill>
              </a:rPr>
              <a:t>The extremely high amount of traffic occur</a:t>
            </a:r>
            <a:r>
              <a:rPr lang="en-US" sz="800" dirty="0">
                <a:solidFill>
                  <a:schemeClr val="bg1"/>
                </a:solidFill>
              </a:rPr>
              <a:t>r</a:t>
            </a:r>
            <a:r>
              <a:rPr lang="en" sz="800" dirty="0" err="1">
                <a:solidFill>
                  <a:schemeClr val="bg1"/>
                </a:solidFill>
              </a:rPr>
              <a:t>ing</a:t>
            </a:r>
            <a:r>
              <a:rPr lang="en" sz="800" dirty="0">
                <a:solidFill>
                  <a:schemeClr val="bg1"/>
                </a:solidFill>
              </a:rPr>
              <a:t> in a short amount of time</a:t>
            </a:r>
            <a:endParaRPr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Analysis: Finding the Request for the Hidden Directory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99B2F6-BB4B-5F48-98DD-566F51721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1" y="716096"/>
            <a:ext cx="8017900" cy="4210367"/>
          </a:xfrm>
          <a:prstGeom prst="rect">
            <a:avLst/>
          </a:prstGeom>
        </p:spPr>
      </p:pic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4054207" y="2428531"/>
            <a:ext cx="4136316" cy="882038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320040" lvl="0" indent="-167640" algn="ctr">
              <a:buSzPts val="1200"/>
              <a:buChar char="●"/>
            </a:pPr>
            <a:r>
              <a:rPr lang="en-US" sz="1050" dirty="0">
                <a:solidFill>
                  <a:schemeClr val="tx1"/>
                </a:solidFill>
              </a:rPr>
              <a:t>Request for the hidden directory occurred on January 27, 2022 around 6:30 pm</a:t>
            </a:r>
          </a:p>
          <a:p>
            <a:pPr marL="320040" lvl="0" indent="-16764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050" dirty="0">
                <a:solidFill>
                  <a:schemeClr val="tx1"/>
                </a:solidFill>
              </a:rPr>
              <a:t>A</a:t>
            </a:r>
            <a:r>
              <a:rPr lang="en" sz="1050" dirty="0">
                <a:solidFill>
                  <a:schemeClr val="tx1"/>
                </a:solidFill>
              </a:rPr>
              <a:t> total of 16,187 requests were made. </a:t>
            </a:r>
            <a:endParaRPr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282ECB-7E8F-7947-8830-7CE41F3A1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9" y="916463"/>
            <a:ext cx="5943600" cy="3782060"/>
          </a:xfrm>
          <a:prstGeom prst="rect">
            <a:avLst/>
          </a:prstGeom>
        </p:spPr>
      </p:pic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572000" y="2739411"/>
            <a:ext cx="4153588" cy="3966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>
                <a:solidFill>
                  <a:schemeClr val="bg1"/>
                </a:solidFill>
              </a:rPr>
              <a:t>There were over 120,000 requests made during the attack</a:t>
            </a: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Analysis: Finding the WebDAV Connection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925170-753C-6C49-BE1A-EEE76BF9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5" y="903192"/>
            <a:ext cx="8363933" cy="3768820"/>
          </a:xfrm>
          <a:prstGeom prst="rect">
            <a:avLst/>
          </a:prstGeom>
        </p:spPr>
      </p:pic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863392" y="2640802"/>
            <a:ext cx="4539351" cy="9717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152400" lvl="0" algn="ctr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/>
              <a:t>There were a total of 156 requests for the </a:t>
            </a:r>
            <a:r>
              <a:rPr lang="en-US" sz="1200" dirty="0" err="1"/>
              <a:t>password.dav</a:t>
            </a:r>
            <a:r>
              <a:rPr lang="en-US" sz="1200" dirty="0"/>
              <a:t> and </a:t>
            </a:r>
            <a:r>
              <a:rPr lang="en-US" sz="1200" dirty="0" err="1"/>
              <a:t>shell.php</a:t>
            </a:r>
            <a:r>
              <a:rPr lang="en-US" sz="1200" dirty="0"/>
              <a:t> files.</a:t>
            </a:r>
            <a:endParaRPr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50" y="744417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Blue Team</a:t>
            </a:r>
            <a:br>
              <a:rPr lang="en" b="1" dirty="0"/>
            </a:br>
            <a:br>
              <a:rPr lang="en" b="1" dirty="0"/>
            </a:br>
            <a:br>
              <a:rPr lang="en" b="1" dirty="0"/>
            </a:br>
            <a:br>
              <a:rPr lang="en" b="1" dirty="0"/>
            </a:b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Mitigation: Blocking the Port Scan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135730" y="1602450"/>
            <a:ext cx="4150369" cy="299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It is critical that a threshold that defines normal and abnormal levels be implemented. An alert that enforces these thresholds will help to mitigate future unwanted network scans.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 would implement an alert that notifies the appropriate officers of connections that reach above 2000 per hour.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Regular system port audit scans. All ports must remain closed when not in use.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Firewalls should be up-to-date and set to drop scan attempts from unknown IP’s.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Disable router port forwarding.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6724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Mitigation: Finding the Request for the Hidden Directory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100012" y="1609174"/>
            <a:ext cx="4186087" cy="33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To detect future unauthorized access, set an alarm to alert the appropriate officers when an unknown IP attempts to access the server.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Threshold can be set to alert when traffic from an unknown IP is detected. 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11424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host MUST implement whitelisted IP addresses.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host must implement file system rights to prevent unauthorized access to files and directories.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 strong password policy must be implemented.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Password lockout must be implanted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Mitigation: Preventing Brute Force Attacks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109144" y="1604700"/>
            <a:ext cx="4298400" cy="33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 alert can be set to detect abnormal increases in login attempts over a period of time(e.g. 1000 attempts per hour)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 alert may be set to detect a certain number of failed logon attempts over a certain amount of time(e.g. 3 failed attempts per hour)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stronger password policies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account lockout rules to prevent ongoing </a:t>
            </a:r>
            <a:r>
              <a:rPr lang="en-US" sz="1400" dirty="0" err="1">
                <a:solidFill>
                  <a:schemeClr val="bg1"/>
                </a:solidFill>
              </a:rPr>
              <a:t>bruteforce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multi-factor authentication.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Table of Contents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This document contains the following sections: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Mitigation: Detecting the WebDAV Connection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92868" y="1602450"/>
            <a:ext cx="4193231" cy="33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Restrict access to server based on IP. An alarm can be set to detect access attempts by unauthorized IP addresses.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672013" y="1602450"/>
            <a:ext cx="4379119" cy="33040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groups and roles to limit user access to server. Only those who need access may be granted.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Consider using a different application as </a:t>
            </a:r>
            <a:r>
              <a:rPr lang="en-US" sz="1400" dirty="0" err="1">
                <a:solidFill>
                  <a:schemeClr val="bg1"/>
                </a:solidFill>
              </a:rPr>
              <a:t>Webdav</a:t>
            </a:r>
            <a:r>
              <a:rPr lang="en-US" sz="1400" dirty="0">
                <a:solidFill>
                  <a:schemeClr val="bg1"/>
                </a:solidFill>
              </a:rPr>
              <a:t> is not secure. 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Mitigation: Identifying Reverse Shell Uploads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92868" y="1602450"/>
            <a:ext cx="4193231" cy="33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 alert that will trigger when files are uploaded to the server.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an alarm that detects malware signatures within files. </a:t>
            </a: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700588" y="1604700"/>
            <a:ext cx="4443412" cy="330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IDS and IPS firewall to detect malware signatures in files.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restricted file types(PHP)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Implement input validation.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918269" y="731827"/>
            <a:ext cx="1838389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Address Range: 192.168.1.0/24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Netmask: 255.255.255.0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Gateway:192.168.1.0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solidFill>
                <a:schemeClr val="bg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IPv4: 192.168.1.1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OS: Windows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Hostname: ML-Refvm-684427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IPv4: 192.168.1.100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OS: Ubuntu 18.04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Hostname: Elk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IPv4: 192.168.1.90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OS: Kali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Hostname: Kali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IPv4: 192.168.1.105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OS: Ubuntu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1"/>
                </a:solidFill>
              </a:rPr>
              <a:t>Hostname: server1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Network Topology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D4BAF2-3DBA-9749-BC6D-F49F4746E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2" y="724735"/>
            <a:ext cx="5728866" cy="4156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490251"/>
            <a:ext cx="8595300" cy="239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Red Team</a:t>
            </a:r>
            <a:br>
              <a:rPr lang="en" b="1" dirty="0"/>
            </a:br>
            <a:br>
              <a:rPr lang="en" b="1" dirty="0"/>
            </a:br>
            <a:br>
              <a:rPr lang="en" b="1" dirty="0"/>
            </a:br>
            <a:br>
              <a:rPr lang="en" b="1" dirty="0"/>
            </a:b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Recon: Describing the Target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52082982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{AE6D969D-BFF4-4A0C-96B8-0C0C6ECEB866}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used to log exploit. Contains Kibana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used to exploit Server 1.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ML-Refvm-684427/Windows Host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that hosts the VM. It is a Hypervisor.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1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to be exploited.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5508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Vulnerability Assessment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892545267"/>
              </p:ext>
            </p:extLst>
          </p:nvPr>
        </p:nvGraphicFramePr>
        <p:xfrm>
          <a:off x="467150" y="1201900"/>
          <a:ext cx="8362500" cy="3651270"/>
        </p:xfrm>
        <a:graphic>
          <a:graphicData uri="http://schemas.openxmlformats.org/drawingml/2006/table">
            <a:tbl>
              <a:tblPr>
                <a:noFill/>
                <a:tableStyleId>{AE6D969D-BFF4-4A0C-96B8-0C0C6ECEB866}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7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8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A6:2017-Security Misconfiguration</a:t>
                      </a:r>
                      <a:endParaRPr sz="1200" i="1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Provides attacker with ability to exploit unpatched flaws, access default accounts, unused pages, unprotected files/directories, etc.</a:t>
                      </a:r>
                      <a:endParaRPr sz="10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 network that is easy to exploit</a:t>
                      </a:r>
                      <a:endParaRPr sz="1200" i="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4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bg1"/>
                          </a:solidFill>
                        </a:rPr>
                        <a:t>A3:2017 Sensitive Data Exposure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may steal cleartext data off the server or from the users client, e.g. browser.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view </a:t>
                      </a:r>
                      <a:r>
                        <a:rPr lang="en" sz="1200" i="0" dirty="0" err="1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</a:t>
                      </a:r>
                      <a:r>
                        <a:rPr lang="en" sz="1200" i="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the server via unsecure port(80).</a:t>
                      </a:r>
                      <a:endParaRPr sz="1200" i="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4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CWE-94: Improper Control of Generation of Code ('Code Injection')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 software allows a user's input to contain code syntax, it might be possible for an attacker to craft the code in such a way that it will alter the intended control flow of the software. Such an alteration could lead to arbitrary code execution.</a:t>
                      </a:r>
                      <a:endParaRPr sz="1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craft a PHP payload and initiate a successful session into Target1.</a:t>
                      </a:r>
                      <a:endParaRPr sz="1200" i="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Exploitation: A6:2017-Security Misconfiguration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Nmap scan to enumerate network.</a:t>
            </a:r>
            <a:br>
              <a:rPr lang="en" sz="1200" dirty="0">
                <a:latin typeface="Roboto"/>
                <a:ea typeface="Roboto"/>
                <a:cs typeface="Roboto"/>
                <a:sym typeface="Roboto"/>
              </a:rPr>
            </a:b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bility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to view directories on the server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Use of Hydra to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obtain logins and ultimately escalate privileges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Ability to access IP’s and open ports(80)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Ability to access exposed files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Ability to view user accounts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0B3134-D92F-0149-87FA-D12027251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25" y="1558843"/>
            <a:ext cx="2632362" cy="3075932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Exploitation: A3:2017 Sensitive Data Exposure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Firefox to access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unhash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contained information to access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Able to view plaintext hashes 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crack user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 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leopoldo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Accessed vulnerable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server.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A5025E-E7B2-544F-BBCA-93C98D9D7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26" y="1480574"/>
            <a:ext cx="2610704" cy="3154199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1022</Words>
  <Application>Microsoft Macintosh PowerPoint</Application>
  <PresentationFormat>On-screen Show (16:9)</PresentationFormat>
  <Paragraphs>208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Roboto Medium</vt:lpstr>
      <vt:lpstr>Roboto Black</vt:lpstr>
      <vt:lpstr>Roboto</vt:lpstr>
      <vt:lpstr>Roboto Thin</vt:lpstr>
      <vt:lpstr>Roboto Light</vt:lpstr>
      <vt:lpstr>Simple Light</vt:lpstr>
      <vt:lpstr>Capstone Engagement     Assessment, Analysis,  and Hardening of a Vulnerable System</vt:lpstr>
      <vt:lpstr>Table of Contents </vt:lpstr>
      <vt:lpstr>Network Topology </vt:lpstr>
      <vt:lpstr>Network Topology</vt:lpstr>
      <vt:lpstr>Red Team     Security Assessment </vt:lpstr>
      <vt:lpstr>Recon: Describing the Target</vt:lpstr>
      <vt:lpstr>Vulnerability Assessment</vt:lpstr>
      <vt:lpstr>Exploitation: A6:2017-Security Misconfiguration</vt:lpstr>
      <vt:lpstr>Exploitation: A3:2017 Sensitive Data Exposure</vt:lpstr>
      <vt:lpstr>Exploitation: CWE-94: Improper Control of Generation of Code ('Code Injection')</vt:lpstr>
      <vt:lpstr>Blue Team   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   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Helena Gbala</cp:lastModifiedBy>
  <cp:revision>22</cp:revision>
  <dcterms:modified xsi:type="dcterms:W3CDTF">2022-03-01T04:51:03Z</dcterms:modified>
</cp:coreProperties>
</file>